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83" r:id="rId7"/>
    <p:sldId id="285" r:id="rId8"/>
    <p:sldId id="287" r:id="rId9"/>
    <p:sldId id="288" r:id="rId10"/>
    <p:sldId id="289" r:id="rId11"/>
    <p:sldId id="290" r:id="rId12"/>
    <p:sldId id="291" r:id="rId13"/>
    <p:sldId id="286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83"/>
            <p14:sldId id="285"/>
            <p14:sldId id="287"/>
            <p14:sldId id="288"/>
            <p14:sldId id="289"/>
            <p14:sldId id="290"/>
            <p14:sldId id="291"/>
            <p14:sldId id="286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6 การนำเสนอข้อมูล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6.5 การนำเสนอโดยแผนที่สถิติ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Statistical Map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8" y="1531495"/>
            <a:ext cx="39780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เป็นแผ่นที่นำเสนอข้อมูลโดยอาศัยหลักภูมิศาสตร์ เพื่อทำการเปรียบเทียบข้อมูลที่อยู่ในพื้นที่ทางภูมิศาสตร์เป็นไปได้โดยง่าย เปรียบเที่ยบข้อมูลแต่ละพื้นทีเหมาะสำหรับสถิติที่จำแนกตามภูมิภาคหรือสภาพภูมิศาสตร์ เช่น แผนที่สถิติของเขตการปลูกข้าวในจังหวัดหรือภูมิภาคต่าง ๆ</a:t>
            </a:r>
          </a:p>
        </p:txBody>
      </p:sp>
      <p:pic>
        <p:nvPicPr>
          <p:cNvPr id="1028" name="Picture 4" descr="ชป.เผยแผนบริหารจัดการน้ำและเพาะปลูกพืชฤดูฝนปี 61  ย้ำน้ำกินน้ำใช้ต้องมีตลอดทั้งปี">
            <a:extLst>
              <a:ext uri="{FF2B5EF4-FFF2-40B4-BE49-F238E27FC236}">
                <a16:creationId xmlns:a16="http://schemas.microsoft.com/office/drawing/2014/main" id="{0273CAB1-4BA4-43B6-B11A-6E4C3A85E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135" y="1531495"/>
            <a:ext cx="6873633" cy="514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41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6.1 การนำเสนอข้อมูลโดยบทความ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Text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มีรูปแบบการนำเสนอเป็นบทความสั้น ๆ และมีข้อมูลตัวเลขอยู่ด้วย ทำให้อ่านเข้าใจง่าย</a:t>
            </a: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BEE54EE9-93D3-4D0E-9CAB-CF97ADA06C3F}"/>
              </a:ext>
            </a:extLst>
          </p:cNvPr>
          <p:cNvSpPr txBox="1">
            <a:spLocks/>
          </p:cNvSpPr>
          <p:nvPr/>
        </p:nvSpPr>
        <p:spPr>
          <a:xfrm>
            <a:off x="750317" y="2683355"/>
            <a:ext cx="181816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ตัวอย่างที่ 1</a:t>
            </a: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9C3378B5-90EB-4CE0-B5BD-89F2CF7B953D}"/>
              </a:ext>
            </a:extLst>
          </p:cNvPr>
          <p:cNvSpPr txBox="1">
            <a:spLocks/>
          </p:cNvSpPr>
          <p:nvPr/>
        </p:nvSpPr>
        <p:spPr>
          <a:xfrm>
            <a:off x="2785730" y="2463718"/>
            <a:ext cx="8801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ในปี พ.ศ.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2548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มีจำนวนผู้จบการศึกษาระดับปริญญาตรีจากมหาวิทยาลัยของรัฐประมาณ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130,000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คน ซึ่งคาดว่าในปีการศึกษา 2546 เพิ่มขึ้นเป็น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150,000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คน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E7BE7108-6A0F-4FAB-A89D-963F9AD06A2E}"/>
              </a:ext>
            </a:extLst>
          </p:cNvPr>
          <p:cNvSpPr txBox="1">
            <a:spLocks/>
          </p:cNvSpPr>
          <p:nvPr/>
        </p:nvSpPr>
        <p:spPr>
          <a:xfrm>
            <a:off x="750317" y="4101333"/>
            <a:ext cx="181816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ตัวอย่างที่ 1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CD4C542-5B7D-4EBC-8262-137409885F78}"/>
              </a:ext>
            </a:extLst>
          </p:cNvPr>
          <p:cNvSpPr txBox="1">
            <a:spLocks/>
          </p:cNvSpPr>
          <p:nvPr/>
        </p:nvSpPr>
        <p:spPr>
          <a:xfrm>
            <a:off x="2785730" y="3881696"/>
            <a:ext cx="8801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ในปี พ.ศ.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2549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ชาวสวนใย จังหวักเชียงใหม่ สามารถส่งลำไยออกสู่ตลาดเป็นจำนวนเงิน 10 ล้านบาท ซึ่งมากกว่าปี 2548 จำนวน 2.5 ล้านบาท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การนำเสนอโดยบทความกึ่งตาราง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Semi - Tabular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276305"/>
            <a:ext cx="10837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เป็นการนำเสนอข้อมูลโดยแยกตัวเลขออกจากข้อความ หรือการนำเสนอบทความแต่มีการตั้งแนวตัวเลขในบทความ เพื่อให้เห็นตัวเลขชัดเจน และมีการเปรียบเทียบเพื่อความสะดวกใน</a:t>
            </a:r>
            <a:r>
              <a:rPr lang="th-TH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ความเข้าใจ</a:t>
            </a: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BEE54EE9-93D3-4D0E-9CAB-CF97ADA06C3F}"/>
              </a:ext>
            </a:extLst>
          </p:cNvPr>
          <p:cNvSpPr txBox="1">
            <a:spLocks/>
          </p:cNvSpPr>
          <p:nvPr/>
        </p:nvSpPr>
        <p:spPr>
          <a:xfrm>
            <a:off x="867275" y="3046214"/>
            <a:ext cx="1818168" cy="646331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ตัวอย่างที่ 3</a:t>
            </a: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9C3378B5-90EB-4CE0-B5BD-89F2CF7B953D}"/>
              </a:ext>
            </a:extLst>
          </p:cNvPr>
          <p:cNvSpPr txBox="1">
            <a:spLocks/>
          </p:cNvSpPr>
          <p:nvPr/>
        </p:nvSpPr>
        <p:spPr>
          <a:xfrm>
            <a:off x="3030279" y="3046214"/>
            <a:ext cx="880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ภูมิลำเนาของนักศึกษาวิทยาลัยแห่งหนึ่งระหว่างปี 2546 - 2549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D9D5D8E-CF1B-4470-83E2-72E508848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08034"/>
              </p:ext>
            </p:extLst>
          </p:nvPr>
        </p:nvGraphicFramePr>
        <p:xfrm>
          <a:off x="3030279" y="3620925"/>
          <a:ext cx="8128000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168">
                  <a:extLst>
                    <a:ext uri="{9D8B030D-6E8A-4147-A177-3AD203B41FA5}">
                      <a16:colId xmlns:a16="http://schemas.microsoft.com/office/drawing/2014/main" val="1967298611"/>
                    </a:ext>
                  </a:extLst>
                </a:gridCol>
                <a:gridCol w="1323032">
                  <a:extLst>
                    <a:ext uri="{9D8B030D-6E8A-4147-A177-3AD203B41FA5}">
                      <a16:colId xmlns:a16="http://schemas.microsoft.com/office/drawing/2014/main" val="22056477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513447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289434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47442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จำนวน (คน)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40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ภูมิลำเนา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2546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2547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2548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73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กรุงเทพฯ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2590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2558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2618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81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ภาคเหนือ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287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15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ภาคกลาง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1310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1154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91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ภาคใต้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368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387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94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ภาคตะวันออกเฉียงเหนือ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458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488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481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08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รวม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4917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5032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5317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73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7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 การนำเสนอโดยตาราง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Tabular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604434" y="1531495"/>
            <a:ext cx="36532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เป็นการนำเสนอโดยใช้ตาราง กรอกข้อมูลที่เป็นตัวเลข โดยอบ่งเป็นแถวตั้ง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Column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และแถวนอน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Row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เพื่อจัดข้อมูลให้เป็นระเบียบ รูปแบบของตารางขึ้นอยู่กับจุดมุ่งหมายของการนำเสนอ</a:t>
            </a:r>
          </a:p>
        </p:txBody>
      </p:sp>
      <p:pic>
        <p:nvPicPr>
          <p:cNvPr id="2050" name="Picture 2" descr="○ BOI : The Board of Investment of Thailand">
            <a:extLst>
              <a:ext uri="{FF2B5EF4-FFF2-40B4-BE49-F238E27FC236}">
                <a16:creationId xmlns:a16="http://schemas.microsoft.com/office/drawing/2014/main" id="{81EBEBE9-1FCD-40F4-9827-0F80A70A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42" y="1722885"/>
            <a:ext cx="7194883" cy="35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9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การนำเสนอโดยกราฟหรือแผนภูมิ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Graphical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เป็นการนำเสนอโดยใช้รูปภาพที่แสดงข้อมูลจะทำให้เกิดความน่าสนใจ ทำให้อ่านเข้าใจง่าย และรวดเร็วกว่าวิธีอื่น ๆ การนำเสนอด้วยกราฟหรือแผ่นภูมิมีหลายลักษณะ ดังนี้</a:t>
            </a:r>
          </a:p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1. แผ่นภูมิแท่งหรือกราฟแท่ง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Bar Chart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 แผ่นภูมิเส้น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Line Graph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3. แผ่นภูมิวงกลม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Pie Chart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4. แผ่นภูมิภาพ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Pictogram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788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การนำเสนอโดยกราฟหรือแผนภูมิ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Graphical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1383632" y="1531495"/>
            <a:ext cx="5209673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แผ่นภูมิแท่งหรือกราฟแท่ง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Bar Chart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pic>
        <p:nvPicPr>
          <p:cNvPr id="3074" name="Picture 2" descr="Coronavirus: what is going on in Myanmar?">
            <a:extLst>
              <a:ext uri="{FF2B5EF4-FFF2-40B4-BE49-F238E27FC236}">
                <a16:creationId xmlns:a16="http://schemas.microsoft.com/office/drawing/2014/main" id="{C1B250F8-57D8-4DB4-B1DD-6527BE1C1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32" y="2392804"/>
            <a:ext cx="7186362" cy="385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56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การนำเสนอโดยกราฟหรือแผนภูมิ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Graphical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1424086" y="1351022"/>
            <a:ext cx="3833715" cy="646331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แผ่นภูมิเส้น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Line Graph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pic>
        <p:nvPicPr>
          <p:cNvPr id="4098" name="Picture 2" descr="Flight ban extended again">
            <a:extLst>
              <a:ext uri="{FF2B5EF4-FFF2-40B4-BE49-F238E27FC236}">
                <a16:creationId xmlns:a16="http://schemas.microsoft.com/office/drawing/2014/main" id="{0AB54272-F456-4498-B774-06DAFE4A6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86" y="2151984"/>
            <a:ext cx="66675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1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การนำเสนอโดยกราฟหรือแผนภูมิ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Graphical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1339865" y="1459306"/>
            <a:ext cx="399012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แผ่นภูมิวงกลม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Pie Chart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984CA9-259C-4249-9E3D-2AB2D26B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64" y="2258929"/>
            <a:ext cx="6143777" cy="427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8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การนำเสนอโดยกราฟหรือแผนภูมิ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Graphical Presentation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1383633" y="1519464"/>
            <a:ext cx="38862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แผ่นภูมิภาพ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Pictogram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pic>
        <p:nvPicPr>
          <p:cNvPr id="6146" name="Picture 2" descr="Infographic: Coronavirus Disease 2019 (COVID-19) situation in Thailand as  of 10 March, 2020, 11.00 Hrs. - TAT Newsroom">
            <a:extLst>
              <a:ext uri="{FF2B5EF4-FFF2-40B4-BE49-F238E27FC236}">
                <a16:creationId xmlns:a16="http://schemas.microsoft.com/office/drawing/2014/main" id="{BCE30233-F2F7-42BA-B6A2-028C3F0A3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33" y="2382251"/>
            <a:ext cx="6491221" cy="391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52704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774A73-0280-47B7-9E46-5069D222080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574</Words>
  <Application>Microsoft Office PowerPoint</Application>
  <PresentationFormat>Widescreen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6.1 การนำเสนอข้อมูลโดยบทความ (Text Presentation)</vt:lpstr>
      <vt:lpstr>6.2 การนำเสนอโดยบทความกึ่งตาราง (Semi - Tabular Presentation)</vt:lpstr>
      <vt:lpstr>6.3 การนำเสนอโดยตาราง (Tabular Presentation)</vt:lpstr>
      <vt:lpstr>6.4 การนำเสนอโดยกราฟหรือแผนภูมิ (Graphical Presentation)</vt:lpstr>
      <vt:lpstr>6.4 การนำเสนอโดยกราฟหรือแผนภูมิ (Graphical Presentation)</vt:lpstr>
      <vt:lpstr>6.4 การนำเสนอโดยกราฟหรือแผนภูมิ (Graphical Presentation)</vt:lpstr>
      <vt:lpstr>6.4 การนำเสนอโดยกราฟหรือแผนภูมิ (Graphical Presentation)</vt:lpstr>
      <vt:lpstr>6.4 การนำเสนอโดยกราฟหรือแผนภูมิ (Graphical Presentation)</vt:lpstr>
      <vt:lpstr>6.5 การนำเสนอโดยแผนที่สถิติ (Statistical Map)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2021-01-18T14:17:59Z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